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48" r:id="rId1"/>
  </p:sldMasterIdLst>
  <p:notesMasterIdLst>
    <p:notesMasterId r:id="rId17"/>
  </p:notesMasterIdLst>
  <p:sldIdLst>
    <p:sldId id="292" r:id="rId2"/>
    <p:sldId id="293" r:id="rId3"/>
    <p:sldId id="272" r:id="rId4"/>
    <p:sldId id="290" r:id="rId5"/>
    <p:sldId id="273" r:id="rId6"/>
    <p:sldId id="294" r:id="rId7"/>
    <p:sldId id="295" r:id="rId8"/>
    <p:sldId id="296" r:id="rId9"/>
    <p:sldId id="286" r:id="rId10"/>
    <p:sldId id="291" r:id="rId11"/>
    <p:sldId id="287" r:id="rId12"/>
    <p:sldId id="297" r:id="rId13"/>
    <p:sldId id="298" r:id="rId14"/>
    <p:sldId id="282" r:id="rId15"/>
    <p:sldId id="289" r:id="rId16"/>
  </p:sldIdLst>
  <p:sldSz cx="12192000" cy="6858000"/>
  <p:notesSz cx="9236075" cy="6950075"/>
  <p:embeddedFontLst>
    <p:embeddedFont>
      <p:font typeface="Cambria Math" panose="02040503050406030204" pitchFamily="18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11">
          <p15:clr>
            <a:srgbClr val="A4A3A4"/>
          </p15:clr>
        </p15:guide>
        <p15:guide id="2" pos="7469">
          <p15:clr>
            <a:srgbClr val="A4A3A4"/>
          </p15:clr>
        </p15:guide>
        <p15:guide id="3" orient="horz" pos="799">
          <p15:clr>
            <a:srgbClr val="A4A3A4"/>
          </p15:clr>
        </p15:guide>
        <p15:guide id="4" orient="horz" pos="731">
          <p15:clr>
            <a:srgbClr val="A4A3A4"/>
          </p15:clr>
        </p15:guide>
        <p15:guide id="5" orient="horz" pos="4133">
          <p15:clr>
            <a:srgbClr val="A4A3A4"/>
          </p15:clr>
        </p15:guide>
        <p15:guide id="6" orient="horz" pos="1706">
          <p15:clr>
            <a:srgbClr val="A4A3A4"/>
          </p15:clr>
        </p15:guide>
        <p15:guide id="7" orient="horz" pos="2341">
          <p15:clr>
            <a:srgbClr val="A4A3A4"/>
          </p15:clr>
        </p15:guide>
        <p15:guide id="8" orient="horz" pos="1525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ib0Xf/V/CQHXraFEnwE4ohA40Z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A"/>
    <a:srgbClr val="FFF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707AE69-9235-4F81-9700-F2943A45EF17}">
  <a:tblStyle styleId="{C707AE69-9235-4F81-9700-F2943A45EF1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9"/>
    <p:restoredTop sz="94656"/>
  </p:normalViewPr>
  <p:slideViewPr>
    <p:cSldViewPr snapToGrid="0">
      <p:cViewPr varScale="1">
        <p:scale>
          <a:sx n="84" d="100"/>
          <a:sy n="84" d="100"/>
        </p:scale>
        <p:origin x="424" y="184"/>
      </p:cViewPr>
      <p:guideLst>
        <p:guide pos="211"/>
        <p:guide pos="7469"/>
        <p:guide orient="horz" pos="799"/>
        <p:guide orient="horz" pos="731"/>
        <p:guide orient="horz" pos="4133"/>
        <p:guide orient="horz" pos="1706"/>
        <p:guide orient="horz" pos="2341"/>
        <p:guide orient="horz" pos="15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002299" cy="348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231639" y="0"/>
            <a:ext cx="4002299" cy="348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533650" y="868363"/>
            <a:ext cx="4168775" cy="2346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608" y="3344723"/>
            <a:ext cx="7388860" cy="2736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601365"/>
            <a:ext cx="4002299" cy="348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231639" y="6601365"/>
            <a:ext cx="4002299" cy="348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674f49be7a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33650" y="868363"/>
            <a:ext cx="4168775" cy="2346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674f49be7a_1_5:notes"/>
          <p:cNvSpPr txBox="1">
            <a:spLocks noGrp="1"/>
          </p:cNvSpPr>
          <p:nvPr>
            <p:ph type="body" idx="1"/>
          </p:nvPr>
        </p:nvSpPr>
        <p:spPr>
          <a:xfrm>
            <a:off x="923608" y="3344723"/>
            <a:ext cx="7389000" cy="2736600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g2674f49be7a_1_5:notes"/>
          <p:cNvSpPr txBox="1">
            <a:spLocks noGrp="1"/>
          </p:cNvSpPr>
          <p:nvPr>
            <p:ph type="sldNum" idx="12"/>
          </p:nvPr>
        </p:nvSpPr>
        <p:spPr>
          <a:xfrm>
            <a:off x="5231639" y="6601365"/>
            <a:ext cx="4002300" cy="348600"/>
          </a:xfrm>
          <a:prstGeom prst="rect">
            <a:avLst/>
          </a:prstGeom>
        </p:spPr>
        <p:txBody>
          <a:bodyPr spcFirstLastPara="1" wrap="square" lIns="92475" tIns="46225" rIns="92475" bIns="462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8005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sldNum" idx="12"/>
          </p:nvPr>
        </p:nvSpPr>
        <p:spPr>
          <a:xfrm>
            <a:off x="11335658" y="144236"/>
            <a:ext cx="700314" cy="55245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lvl="1" indent="0" algn="r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lvl="2" indent="0" algn="r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lvl="3" indent="0" algn="r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lvl="4" indent="0" algn="r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lvl="5" indent="0" algn="r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lvl="6" indent="0" algn="r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lvl="7" indent="0" algn="r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lvl="8" indent="0" algn="r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9" name="Google Shape;1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37625"/>
            <a:ext cx="12192000" cy="693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11524343" y="182562"/>
            <a:ext cx="511628" cy="365125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sldNum" idx="12"/>
          </p:nvPr>
        </p:nvSpPr>
        <p:spPr>
          <a:xfrm>
            <a:off x="11524343" y="182562"/>
            <a:ext cx="511628" cy="365125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3"/>
          <p:cNvSpPr txBox="1">
            <a:spLocks noGrp="1"/>
          </p:cNvSpPr>
          <p:nvPr>
            <p:ph type="sldNum" idx="12"/>
          </p:nvPr>
        </p:nvSpPr>
        <p:spPr>
          <a:xfrm>
            <a:off x="11524343" y="182562"/>
            <a:ext cx="511628" cy="365125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5087816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2"/>
          </p:nvPr>
        </p:nvSpPr>
        <p:spPr>
          <a:xfrm>
            <a:off x="6189784" y="1981200"/>
            <a:ext cx="5087816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11524343" y="182562"/>
            <a:ext cx="511628" cy="365125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>
              <a:spcBef>
                <a:spcPts val="0"/>
              </a:spcBef>
              <a:buNone/>
              <a:defRPr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>
              <a:spcBef>
                <a:spcPts val="0"/>
              </a:spcBef>
              <a:buNone/>
              <a:defRPr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>
              <a:spcBef>
                <a:spcPts val="0"/>
              </a:spcBef>
              <a:buNone/>
              <a:defRPr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>
              <a:spcBef>
                <a:spcPts val="0"/>
              </a:spcBef>
              <a:buNone/>
              <a:defRPr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>
              <a:spcBef>
                <a:spcPts val="0"/>
              </a:spcBef>
              <a:buNone/>
              <a:defRPr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>
              <a:spcBef>
                <a:spcPts val="0"/>
              </a:spcBef>
              <a:buNone/>
              <a:defRPr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>
              <a:spcBef>
                <a:spcPts val="0"/>
              </a:spcBef>
              <a:buNone/>
              <a:defRPr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>
              <a:spcBef>
                <a:spcPts val="0"/>
              </a:spcBef>
              <a:buNone/>
              <a:defRPr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A7182-9ED2-1445-882C-F111E06E8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14"/>
            <a:ext cx="10515600" cy="1208100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 b="1" cap="none" spc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3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BEB94F-2845-EC4C-854D-CE6AFAF595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0D061-A3E2-BD47-BB7E-FA13D383E67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F2236B-57B3-7A46-B1D6-BEAC7A2A64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89F1F80-FA93-2F4B-9DA4-9D058F342D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1" y="1400175"/>
            <a:ext cx="10515600" cy="478631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0B97B5-938A-7840-BC61-DBE329DF1AED}"/>
              </a:ext>
            </a:extLst>
          </p:cNvPr>
          <p:cNvSpPr/>
          <p:nvPr userDrawn="1"/>
        </p:nvSpPr>
        <p:spPr>
          <a:xfrm>
            <a:off x="-4" y="1015997"/>
            <a:ext cx="7300912" cy="16986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7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sldNum" idx="12"/>
          </p:nvPr>
        </p:nvSpPr>
        <p:spPr>
          <a:xfrm>
            <a:off x="11524343" y="182562"/>
            <a:ext cx="511628" cy="365125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sldNum" idx="12"/>
          </p:nvPr>
        </p:nvSpPr>
        <p:spPr>
          <a:xfrm>
            <a:off x="11524343" y="182562"/>
            <a:ext cx="511628" cy="365125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sldNum" idx="12"/>
          </p:nvPr>
        </p:nvSpPr>
        <p:spPr>
          <a:xfrm>
            <a:off x="11524343" y="182562"/>
            <a:ext cx="511628" cy="365125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11524343" y="182562"/>
            <a:ext cx="511628" cy="365125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sldNum" idx="12"/>
          </p:nvPr>
        </p:nvSpPr>
        <p:spPr>
          <a:xfrm>
            <a:off x="11524343" y="182562"/>
            <a:ext cx="511628" cy="365125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sldNum" idx="12"/>
          </p:nvPr>
        </p:nvSpPr>
        <p:spPr>
          <a:xfrm>
            <a:off x="11524343" y="182562"/>
            <a:ext cx="511628" cy="365125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11524343" y="182562"/>
            <a:ext cx="511628" cy="365125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674f49be7a_1_5"/>
          <p:cNvSpPr txBox="1">
            <a:spLocks noGrp="1"/>
          </p:cNvSpPr>
          <p:nvPr>
            <p:ph type="sldNum" idx="12"/>
          </p:nvPr>
        </p:nvSpPr>
        <p:spPr>
          <a:xfrm>
            <a:off x="11524343" y="182562"/>
            <a:ext cx="5115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8" name="Google Shape;98;g2674f49be7a_1_5"/>
          <p:cNvSpPr txBox="1"/>
          <p:nvPr/>
        </p:nvSpPr>
        <p:spPr>
          <a:xfrm>
            <a:off x="7184934" y="2275941"/>
            <a:ext cx="38520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mbria Math"/>
                <a:ea typeface="Cambria Math"/>
                <a:cs typeface="Cambria Math"/>
                <a:sym typeface="Cambria Math"/>
              </a:rPr>
              <a:t>Title of the Project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ambria Math"/>
                <a:ea typeface="Cambria Math"/>
                <a:sym typeface="Cambria Math"/>
              </a:rPr>
              <a:t>&lt;Project ID&gt;</a:t>
            </a:r>
            <a:endParaRPr sz="2400" dirty="0"/>
          </a:p>
        </p:txBody>
      </p:sp>
      <p:sp>
        <p:nvSpPr>
          <p:cNvPr id="99" name="Google Shape;99;g2674f49be7a_1_5"/>
          <p:cNvSpPr/>
          <p:nvPr/>
        </p:nvSpPr>
        <p:spPr>
          <a:xfrm>
            <a:off x="6279743" y="224350"/>
            <a:ext cx="5335200" cy="8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&lt;Name of Lead Institute&gt;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g2674f49be7a_1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5664"/>
            <a:ext cx="6520115" cy="32715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674f49be7a_1_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37184"/>
            <a:ext cx="12191999" cy="888102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g2674f49be7a_1_5"/>
          <p:cNvSpPr txBox="1"/>
          <p:nvPr/>
        </p:nvSpPr>
        <p:spPr>
          <a:xfrm>
            <a:off x="3954" y="4867705"/>
            <a:ext cx="3226926" cy="461624"/>
          </a:xfrm>
          <a:prstGeom prst="rect">
            <a:avLst/>
          </a:prstGeom>
          <a:solidFill>
            <a:srgbClr val="D9D9D9"/>
          </a:solidFill>
          <a:ln>
            <a:noFill/>
          </a:ln>
          <a:effectLst>
            <a:outerShdw blurRad="44450" dist="27940" dir="5400000" algn="ctr">
              <a:srgbClr val="000000">
                <a:alpha val="3176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CPMU @ IIT Jammu</a:t>
            </a:r>
            <a:endParaRPr dirty="0"/>
          </a:p>
        </p:txBody>
      </p:sp>
      <p:sp>
        <p:nvSpPr>
          <p:cNvPr id="8" name="Google Shape;99;g2674f49be7a_1_5">
            <a:extLst>
              <a:ext uri="{FF2B5EF4-FFF2-40B4-BE49-F238E27FC236}">
                <a16:creationId xmlns:a16="http://schemas.microsoft.com/office/drawing/2014/main" id="{22A0091A-479A-4B4D-84F3-9B87EA830D0A}"/>
              </a:ext>
            </a:extLst>
          </p:cNvPr>
          <p:cNvSpPr/>
          <p:nvPr/>
        </p:nvSpPr>
        <p:spPr>
          <a:xfrm>
            <a:off x="6849929" y="3307195"/>
            <a:ext cx="5335200" cy="8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&lt;Presenters’ Name and Affiliation&gt;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9149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9853-FA1B-174A-96BA-AFDA033B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Project Plan with Timelines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94861-4B0B-1E4C-BD2A-D367BE573D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300B0-A017-B240-B291-D620D0CF1C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Create a project plan for taking your solution from </a:t>
            </a:r>
            <a:r>
              <a:rPr lang="en-US" dirty="0" err="1"/>
              <a:t>PoC</a:t>
            </a:r>
            <a:r>
              <a:rPr lang="en-US" dirty="0"/>
              <a:t> to Production.</a:t>
            </a:r>
          </a:p>
          <a:p>
            <a:r>
              <a:rPr lang="en-US" dirty="0"/>
              <a:t>Highlight the Finances, People, Infra and other resources needed for a full production rollout of your solution</a:t>
            </a:r>
          </a:p>
          <a:p>
            <a:r>
              <a:rPr lang="en-US" dirty="0"/>
              <a:t>Provide a project plan with timeline showing the various tracks and dependencies to achieve production rollout of your solution</a:t>
            </a:r>
          </a:p>
          <a:p>
            <a:r>
              <a:rPr lang="en-US" dirty="0"/>
              <a:t>Highlight the projected impact of your solution upon production rollout</a:t>
            </a:r>
          </a:p>
        </p:txBody>
      </p:sp>
    </p:spTree>
    <p:extLst>
      <p:ext uri="{BB962C8B-B14F-4D97-AF65-F5344CB8AC3E}">
        <p14:creationId xmlns:p14="http://schemas.microsoft.com/office/powerpoint/2010/main" val="1986367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9853-FA1B-174A-96BA-AFDA033B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PoC</a:t>
            </a:r>
            <a:r>
              <a:rPr lang="en-US" dirty="0"/>
              <a:t> Milestones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94861-4B0B-1E4C-BD2A-D367BE573D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300B0-A017-B240-B291-D620D0CF1C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Add and action plan highlighting milestones especially mid-review (after 100 days)</a:t>
            </a:r>
          </a:p>
        </p:txBody>
      </p:sp>
    </p:spTree>
    <p:extLst>
      <p:ext uri="{BB962C8B-B14F-4D97-AF65-F5344CB8AC3E}">
        <p14:creationId xmlns:p14="http://schemas.microsoft.com/office/powerpoint/2010/main" val="860463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9853-FA1B-174A-96BA-AFDA033B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Societal Impact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94861-4B0B-1E4C-BD2A-D367BE573D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300B0-A017-B240-B291-D620D0CF1C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Highlight which section of Indian population shall benefit from this proposal</a:t>
            </a:r>
          </a:p>
          <a:p>
            <a:r>
              <a:rPr lang="en-US" dirty="0"/>
              <a:t>How the </a:t>
            </a:r>
            <a:r>
              <a:rPr lang="en-US" dirty="0" err="1"/>
              <a:t>PoC</a:t>
            </a:r>
            <a:r>
              <a:rPr lang="en-US" dirty="0"/>
              <a:t> and the proposal shall benefit the target audience and society in Indian context.</a:t>
            </a:r>
          </a:p>
          <a:p>
            <a:r>
              <a:rPr lang="en-US" dirty="0"/>
              <a:t>Cost-effectiveness of the proposed solution</a:t>
            </a:r>
          </a:p>
        </p:txBody>
      </p:sp>
    </p:spTree>
    <p:extLst>
      <p:ext uri="{BB962C8B-B14F-4D97-AF65-F5344CB8AC3E}">
        <p14:creationId xmlns:p14="http://schemas.microsoft.com/office/powerpoint/2010/main" val="256654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9853-FA1B-174A-96BA-AFDA033B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  &lt; Should not exceed INR 2 Crores&gt;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94861-4B0B-1E4C-BD2A-D367BE573D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DCACDA-170B-5B42-B36B-423D5A966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150093"/>
              </p:ext>
            </p:extLst>
          </p:nvPr>
        </p:nvGraphicFramePr>
        <p:xfrm>
          <a:off x="274321" y="1287828"/>
          <a:ext cx="11761651" cy="5404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7077">
                  <a:extLst>
                    <a:ext uri="{9D8B030D-6E8A-4147-A177-3AD203B41FA5}">
                      <a16:colId xmlns:a16="http://schemas.microsoft.com/office/drawing/2014/main" val="3526771904"/>
                    </a:ext>
                  </a:extLst>
                </a:gridCol>
                <a:gridCol w="2819383">
                  <a:extLst>
                    <a:ext uri="{9D8B030D-6E8A-4147-A177-3AD203B41FA5}">
                      <a16:colId xmlns:a16="http://schemas.microsoft.com/office/drawing/2014/main" val="2264608249"/>
                    </a:ext>
                  </a:extLst>
                </a:gridCol>
                <a:gridCol w="4925191">
                  <a:extLst>
                    <a:ext uri="{9D8B030D-6E8A-4147-A177-3AD203B41FA5}">
                      <a16:colId xmlns:a16="http://schemas.microsoft.com/office/drawing/2014/main" val="1541218894"/>
                    </a:ext>
                  </a:extLst>
                </a:gridCol>
              </a:tblGrid>
              <a:tr h="664681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solidFill>
                            <a:schemeClr val="bg1"/>
                          </a:solidFill>
                        </a:rPr>
                        <a:t>Budget Head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solidFill>
                            <a:schemeClr val="bg1"/>
                          </a:solidFill>
                        </a:rPr>
                        <a:t>Amount in INR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solidFill>
                            <a:schemeClr val="bg1"/>
                          </a:solidFill>
                        </a:rPr>
                        <a:t>Justification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947862"/>
                  </a:ext>
                </a:extLst>
              </a:tr>
              <a:tr h="572076">
                <a:tc>
                  <a:txBody>
                    <a:bodyPr/>
                    <a:lstStyle/>
                    <a:p>
                      <a:r>
                        <a:rPr lang="en-IN" sz="2200" dirty="0"/>
                        <a:t>Capital Equipment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764518"/>
                  </a:ext>
                </a:extLst>
              </a:tr>
              <a:tr h="1128481">
                <a:tc>
                  <a:txBody>
                    <a:bodyPr/>
                    <a:lstStyle/>
                    <a:p>
                      <a:r>
                        <a:rPr lang="en-IN" sz="2200" dirty="0"/>
                        <a:t>Subscriptions</a:t>
                      </a:r>
                    </a:p>
                    <a:p>
                      <a:r>
                        <a:rPr lang="en-IN" sz="2200" dirty="0"/>
                        <a:t>[Software/Data/Services procurement]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64727"/>
                  </a:ext>
                </a:extLst>
              </a:tr>
              <a:tr h="572076">
                <a:tc>
                  <a:txBody>
                    <a:bodyPr/>
                    <a:lstStyle/>
                    <a:p>
                      <a:r>
                        <a:rPr lang="en-IN" sz="2200" dirty="0"/>
                        <a:t>Manpower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029829"/>
                  </a:ext>
                </a:extLst>
              </a:tr>
              <a:tr h="560939">
                <a:tc>
                  <a:txBody>
                    <a:bodyPr/>
                    <a:lstStyle/>
                    <a:p>
                      <a:r>
                        <a:rPr lang="en-IN" sz="2200" dirty="0"/>
                        <a:t>Travel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065770"/>
                  </a:ext>
                </a:extLst>
              </a:tr>
              <a:tr h="572076">
                <a:tc>
                  <a:txBody>
                    <a:bodyPr/>
                    <a:lstStyle/>
                    <a:p>
                      <a:r>
                        <a:rPr lang="en-IN" sz="2200" dirty="0"/>
                        <a:t>Consumables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083340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2200" dirty="0"/>
                        <a:t>Contingency  </a:t>
                      </a:r>
                      <a:r>
                        <a:rPr lang="en-IN" sz="2200" dirty="0">
                          <a:sym typeface="Symbol" panose="05050102010706020507" pitchFamily="18" charset="2"/>
                        </a:rPr>
                        <a:t> 15% (inclusive of Institute Overheads)</a:t>
                      </a:r>
                      <a:endParaRPr lang="en-IN" sz="2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44276"/>
                  </a:ext>
                </a:extLst>
              </a:tr>
              <a:tr h="572076">
                <a:tc>
                  <a:txBody>
                    <a:bodyPr/>
                    <a:lstStyle/>
                    <a:p>
                      <a:r>
                        <a:rPr lang="en-US" sz="2400" b="1" dirty="0"/>
                        <a:t>Total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696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423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9853-FA1B-174A-96BA-AFDA033B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Any other information in support of proposal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94861-4B0B-1E4C-BD2A-D367BE573D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300B0-A017-B240-B291-D620D0CF1C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4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58E9-2CF8-FB4D-BED1-DCC0F978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BD4F5-97A6-CA4E-B2A2-DD72815BB7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727EE-2126-A740-BBC5-D5274DF45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8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9853-FA1B-174A-96BA-AFDA033B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94861-4B0B-1E4C-BD2A-D367BE573D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300B0-A017-B240-B291-D620D0CF1C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Proposal template is indicative to capture information for assessment. Any template style (color scheme, theme) and  platform (Microsoft/Latex/Open office etc.) can be chosen but </a:t>
            </a:r>
            <a:r>
              <a:rPr lang="en-US" u="sng" dirty="0"/>
              <a:t>Slides’ title and order should be retained</a:t>
            </a:r>
            <a:r>
              <a:rPr lang="en-US" dirty="0"/>
              <a:t>.</a:t>
            </a:r>
          </a:p>
          <a:p>
            <a:r>
              <a:rPr lang="en-US" dirty="0"/>
              <a:t>Presentation time is restricted to </a:t>
            </a:r>
            <a:r>
              <a:rPr lang="en-US" u="sng" dirty="0"/>
              <a:t>20 minutes</a:t>
            </a:r>
            <a:r>
              <a:rPr lang="en-US" dirty="0"/>
              <a:t>.</a:t>
            </a:r>
          </a:p>
          <a:p>
            <a:r>
              <a:rPr lang="en-US" dirty="0"/>
              <a:t>Font style and spacing should be chosen so that slides can be read even in online scenarios.</a:t>
            </a:r>
          </a:p>
          <a:p>
            <a:r>
              <a:rPr lang="en-US" u="sng" dirty="0"/>
              <a:t>Budget should be as per mentioned sub-heads.</a:t>
            </a:r>
            <a:endParaRPr lang="en-US" dirty="0"/>
          </a:p>
          <a:p>
            <a:r>
              <a:rPr lang="en-US" dirty="0"/>
              <a:t>Additional Information: Images of set-up, important results and Video (01/02 minutes) can be added to showcase in-progress work justified for </a:t>
            </a:r>
            <a:r>
              <a:rPr lang="en-US" dirty="0" err="1"/>
              <a:t>PoC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991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9853-FA1B-174A-96BA-AFDA033B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Overview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94861-4B0B-1E4C-BD2A-D367BE573D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300B0-A017-B240-B291-D620D0CF1C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  <a:p>
            <a:r>
              <a:rPr lang="en-US" dirty="0" err="1"/>
              <a:t>PoC</a:t>
            </a:r>
            <a:r>
              <a:rPr lang="en-US" dirty="0"/>
              <a:t> </a:t>
            </a:r>
          </a:p>
          <a:p>
            <a:r>
              <a:rPr lang="en-US" dirty="0"/>
              <a:t>Project Team (Lead Institute)</a:t>
            </a:r>
          </a:p>
          <a:p>
            <a:pPr lvl="1"/>
            <a:r>
              <a:rPr lang="en-US" dirty="0"/>
              <a:t>Faculty  :   &lt;Number of Faculty members involved in this initiative&gt;</a:t>
            </a:r>
          </a:p>
          <a:p>
            <a:pPr lvl="1"/>
            <a:r>
              <a:rPr lang="en-US" dirty="0"/>
              <a:t>Post docs/Students </a:t>
            </a:r>
          </a:p>
          <a:p>
            <a:pPr lvl="1"/>
            <a:r>
              <a:rPr lang="en-US" dirty="0"/>
              <a:t>Research Staff/Others</a:t>
            </a:r>
          </a:p>
          <a:p>
            <a:r>
              <a:rPr lang="en-US" dirty="0"/>
              <a:t>Number of Consortium Partners </a:t>
            </a:r>
          </a:p>
          <a:p>
            <a:r>
              <a:rPr lang="en-US" dirty="0"/>
              <a:t>Budget (INR ……):	</a:t>
            </a:r>
          </a:p>
          <a:p>
            <a:pPr lvl="1"/>
            <a:r>
              <a:rPr lang="en-US" dirty="0"/>
              <a:t>Non-recurring: INR 		</a:t>
            </a:r>
          </a:p>
          <a:p>
            <a:pPr lvl="1"/>
            <a:r>
              <a:rPr lang="en-US" dirty="0"/>
              <a:t>Recurring: INR</a:t>
            </a:r>
          </a:p>
        </p:txBody>
      </p:sp>
    </p:spTree>
    <p:extLst>
      <p:ext uri="{BB962C8B-B14F-4D97-AF65-F5344CB8AC3E}">
        <p14:creationId xmlns:p14="http://schemas.microsoft.com/office/powerpoint/2010/main" val="2825151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128E6-C11E-0444-A1AA-586BC3CB1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Team (at most 2 slides)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A833AB-AEAB-E740-B223-47803E5E6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89800-2D45-9C46-91A8-F2B65E9F712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List 5-8 researchers/scientists who shall be driving this proposal.</a:t>
            </a:r>
          </a:p>
          <a:p>
            <a:r>
              <a:rPr lang="en-US" dirty="0"/>
              <a:t>Major contributions aligned with </a:t>
            </a:r>
            <a:r>
              <a:rPr lang="en-US" dirty="0" err="1"/>
              <a:t>PoC</a:t>
            </a:r>
            <a:r>
              <a:rPr lang="en-US" dirty="0"/>
              <a:t> and/or proposal of each member.</a:t>
            </a:r>
          </a:p>
        </p:txBody>
      </p:sp>
    </p:spTree>
    <p:extLst>
      <p:ext uri="{BB962C8B-B14F-4D97-AF65-F5344CB8AC3E}">
        <p14:creationId xmlns:p14="http://schemas.microsoft.com/office/powerpoint/2010/main" val="3035797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9853-FA1B-174A-96BA-AFDA033B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Consortium Composition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94861-4B0B-1E4C-BD2A-D367BE573D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300B0-A017-B240-B291-D620D0CF1C8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1" y="1400175"/>
            <a:ext cx="5212079" cy="47863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Academic Institutes:  </a:t>
            </a:r>
          </a:p>
          <a:p>
            <a:r>
              <a:rPr lang="en-US" dirty="0"/>
              <a:t>Research Labs:</a:t>
            </a:r>
          </a:p>
          <a:p>
            <a:r>
              <a:rPr lang="en-US" dirty="0"/>
              <a:t>Startups:</a:t>
            </a:r>
          </a:p>
          <a:p>
            <a:r>
              <a:rPr lang="en-US" dirty="0"/>
              <a:t>Industries:</a:t>
            </a:r>
          </a:p>
          <a:p>
            <a:r>
              <a:rPr lang="en-US" dirty="0"/>
              <a:t>Departments (State Govt.):</a:t>
            </a:r>
          </a:p>
          <a:p>
            <a:r>
              <a:rPr lang="en-US" dirty="0"/>
              <a:t>Department (Govt. of India):</a:t>
            </a:r>
          </a:p>
          <a:p>
            <a:r>
              <a:rPr lang="en-US" dirty="0"/>
              <a:t>Urban Local Bodies:</a:t>
            </a:r>
          </a:p>
          <a:p>
            <a:r>
              <a:rPr lang="en-US" dirty="0"/>
              <a:t>NGO:</a:t>
            </a:r>
          </a:p>
          <a:p>
            <a:r>
              <a:rPr lang="en-US" dirty="0"/>
              <a:t>Foreign Universities:</a:t>
            </a:r>
          </a:p>
          <a:p>
            <a:r>
              <a:rPr lang="en-US" dirty="0"/>
              <a:t>Foreign Institutes:</a:t>
            </a:r>
          </a:p>
          <a:p>
            <a:r>
              <a:rPr lang="en-US" dirty="0"/>
              <a:t>Rural Sector:</a:t>
            </a:r>
          </a:p>
          <a:p>
            <a:r>
              <a:rPr lang="en-US" dirty="0"/>
              <a:t>Any other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E9EA5D4-55C0-2540-945E-E8430135292C}"/>
              </a:ext>
            </a:extLst>
          </p:cNvPr>
          <p:cNvSpPr txBox="1">
            <a:spLocks/>
          </p:cNvSpPr>
          <p:nvPr/>
        </p:nvSpPr>
        <p:spPr>
          <a:xfrm>
            <a:off x="6129383" y="1400175"/>
            <a:ext cx="5394960" cy="4786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buNone/>
            </a:pPr>
            <a:r>
              <a:rPr lang="en-US" dirty="0"/>
              <a:t>Comments on viability of consortium </a:t>
            </a:r>
          </a:p>
        </p:txBody>
      </p:sp>
    </p:spTree>
    <p:extLst>
      <p:ext uri="{BB962C8B-B14F-4D97-AF65-F5344CB8AC3E}">
        <p14:creationId xmlns:p14="http://schemas.microsoft.com/office/powerpoint/2010/main" val="120833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9853-FA1B-174A-96BA-AFDA033B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94861-4B0B-1E4C-BD2A-D367BE573D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300B0-A017-B240-B291-D620D0CF1C8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1" y="1400175"/>
            <a:ext cx="10515600" cy="1358265"/>
          </a:xfrm>
        </p:spPr>
        <p:txBody>
          <a:bodyPr/>
          <a:lstStyle/>
          <a:p>
            <a:r>
              <a:rPr lang="en-US" dirty="0"/>
              <a:t>Problem Statement</a:t>
            </a:r>
          </a:p>
          <a:p>
            <a:pPr marL="50800" indent="0">
              <a:buNone/>
            </a:pPr>
            <a:endParaRPr lang="en-US" dirty="0"/>
          </a:p>
          <a:p>
            <a:pPr marL="50800" indent="0">
              <a:buNone/>
            </a:pPr>
            <a:endParaRPr lang="en-US" dirty="0"/>
          </a:p>
          <a:p>
            <a:pPr marL="50800" indent="0">
              <a:buNone/>
            </a:pPr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664693E-9FDD-B748-9D22-69E9A4C0BE39}"/>
              </a:ext>
            </a:extLst>
          </p:cNvPr>
          <p:cNvSpPr txBox="1">
            <a:spLocks/>
          </p:cNvSpPr>
          <p:nvPr/>
        </p:nvSpPr>
        <p:spPr>
          <a:xfrm>
            <a:off x="838199" y="2634615"/>
            <a:ext cx="5684521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buFont typeface="Arial"/>
              <a:buNone/>
            </a:pPr>
            <a:r>
              <a:rPr lang="en-US" dirty="0"/>
              <a:t>Objectives</a:t>
            </a:r>
          </a:p>
          <a:p>
            <a:endParaRPr lang="en-US" dirty="0"/>
          </a:p>
          <a:p>
            <a:pPr marL="50800" indent="0">
              <a:buFont typeface="Arial"/>
              <a:buNone/>
            </a:pPr>
            <a:endParaRPr lang="en-US" dirty="0"/>
          </a:p>
          <a:p>
            <a:pPr marL="50800" indent="0">
              <a:buFont typeface="Arial"/>
              <a:buNone/>
            </a:pPr>
            <a:endParaRPr lang="en-US" dirty="0"/>
          </a:p>
          <a:p>
            <a:pPr marL="50800" indent="0">
              <a:buFont typeface="Arial"/>
              <a:buNone/>
            </a:pPr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7369B734-87B9-6243-B09F-A048369157DB}"/>
              </a:ext>
            </a:extLst>
          </p:cNvPr>
          <p:cNvSpPr txBox="1">
            <a:spLocks/>
          </p:cNvSpPr>
          <p:nvPr/>
        </p:nvSpPr>
        <p:spPr>
          <a:xfrm>
            <a:off x="6766560" y="2634615"/>
            <a:ext cx="456336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buFont typeface="Arial"/>
              <a:buNone/>
            </a:pPr>
            <a:r>
              <a:rPr lang="en-US" dirty="0"/>
              <a:t>Outcomes</a:t>
            </a:r>
          </a:p>
          <a:p>
            <a:endParaRPr lang="en-US" dirty="0"/>
          </a:p>
          <a:p>
            <a:pPr marL="50800" indent="0">
              <a:buFont typeface="Arial"/>
              <a:buNone/>
            </a:pPr>
            <a:endParaRPr lang="en-US" dirty="0"/>
          </a:p>
          <a:p>
            <a:pPr marL="50800" indent="0">
              <a:buFont typeface="Arial"/>
              <a:buNone/>
            </a:pP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C7E99D-8DFA-1540-9A7A-573B89A8D6D5}"/>
              </a:ext>
            </a:extLst>
          </p:cNvPr>
          <p:cNvCxnSpPr/>
          <p:nvPr/>
        </p:nvCxnSpPr>
        <p:spPr>
          <a:xfrm>
            <a:off x="6644640" y="2634615"/>
            <a:ext cx="0" cy="3672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89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9853-FA1B-174A-96BA-AFDA033B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PoC</a:t>
            </a:r>
            <a:r>
              <a:rPr lang="en-US" dirty="0"/>
              <a:t> (Proof of Concept) &lt;</a:t>
            </a:r>
            <a:r>
              <a:rPr lang="en-US" dirty="0" err="1"/>
              <a:t>Upto</a:t>
            </a:r>
            <a:r>
              <a:rPr lang="en-US" dirty="0"/>
              <a:t> 2 slides&gt;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94861-4B0B-1E4C-BD2A-D367BE573D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300B0-A017-B240-B291-D620D0CF1C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Highlight what shall be deliverable at the end of six months in terms of</a:t>
            </a:r>
          </a:p>
          <a:p>
            <a:pPr lvl="1"/>
            <a:r>
              <a:rPr lang="en-US" dirty="0"/>
              <a:t>Deployable Prototype</a:t>
            </a:r>
          </a:p>
          <a:p>
            <a:pPr lvl="1"/>
            <a:r>
              <a:rPr lang="en-US" dirty="0"/>
              <a:t>Technology</a:t>
            </a:r>
          </a:p>
          <a:p>
            <a:pPr lvl="1"/>
            <a:r>
              <a:rPr lang="en-US" dirty="0"/>
              <a:t>Quantifiable Outcome</a:t>
            </a:r>
          </a:p>
          <a:p>
            <a:r>
              <a:rPr lang="en-US" dirty="0"/>
              <a:t>You can also add what </a:t>
            </a:r>
            <a:r>
              <a:rPr lang="en-US" u="sng" dirty="0"/>
              <a:t>field work </a:t>
            </a:r>
            <a:r>
              <a:rPr lang="en-US" dirty="0"/>
              <a:t>already done/initiated by the Lead Institute and/or consortium partners.</a:t>
            </a:r>
            <a:r>
              <a:rPr lang="en-US" dirty="0">
                <a:solidFill>
                  <a:srgbClr val="FF0000"/>
                </a:solidFill>
              </a:rPr>
              <a:t> Please add relevant research projects and IPR only.</a:t>
            </a:r>
          </a:p>
          <a:p>
            <a:r>
              <a:rPr lang="en-US" dirty="0"/>
              <a:t>Also provide a mapping of </a:t>
            </a:r>
            <a:r>
              <a:rPr lang="en-US" dirty="0" err="1"/>
              <a:t>PoC</a:t>
            </a:r>
            <a:r>
              <a:rPr lang="en-US" dirty="0"/>
              <a:t> to the overall objectives of the problem statement.</a:t>
            </a:r>
          </a:p>
        </p:txBody>
      </p:sp>
    </p:spTree>
    <p:extLst>
      <p:ext uri="{BB962C8B-B14F-4D97-AF65-F5344CB8AC3E}">
        <p14:creationId xmlns:p14="http://schemas.microsoft.com/office/powerpoint/2010/main" val="3876823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9853-FA1B-174A-96BA-AFDA033B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and Justification of AI &lt;</a:t>
            </a:r>
            <a:r>
              <a:rPr lang="en-US" dirty="0" err="1"/>
              <a:t>Upto</a:t>
            </a:r>
            <a:r>
              <a:rPr lang="en-US" dirty="0"/>
              <a:t> 2 slides&gt;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94861-4B0B-1E4C-BD2A-D367BE573D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300B0-A017-B240-B291-D620D0CF1C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Justify the why the chosen problem requires AI based solution</a:t>
            </a:r>
          </a:p>
          <a:p>
            <a:r>
              <a:rPr lang="en-US" dirty="0"/>
              <a:t>How the proposed solution will improve upon the existing solution, if any.</a:t>
            </a:r>
          </a:p>
          <a:p>
            <a:r>
              <a:rPr lang="en-US" dirty="0"/>
              <a:t>How would the solution for the chosen problem would enrich AI knowledge base.</a:t>
            </a:r>
          </a:p>
        </p:txBody>
      </p:sp>
    </p:spTree>
    <p:extLst>
      <p:ext uri="{BB962C8B-B14F-4D97-AF65-F5344CB8AC3E}">
        <p14:creationId xmlns:p14="http://schemas.microsoft.com/office/powerpoint/2010/main" val="543266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9853-FA1B-174A-96BA-AFDA033B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 </a:t>
            </a:r>
            <a:r>
              <a:rPr lang="en-US" dirty="0" err="1"/>
              <a:t>PoC</a:t>
            </a:r>
            <a:r>
              <a:rPr lang="en-US" dirty="0"/>
              <a:t> to Production  &lt;</a:t>
            </a:r>
            <a:r>
              <a:rPr lang="en-US" dirty="0" err="1"/>
              <a:t>upto</a:t>
            </a:r>
            <a:r>
              <a:rPr lang="en-US" dirty="0"/>
              <a:t> 2 slides&gt;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94861-4B0B-1E4C-BD2A-D367BE573D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300B0-A017-B240-B291-D620D0CF1C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Show how the </a:t>
            </a:r>
            <a:r>
              <a:rPr lang="en-US" dirty="0" err="1"/>
              <a:t>PoC</a:t>
            </a:r>
            <a:r>
              <a:rPr lang="en-US" dirty="0"/>
              <a:t> learning can be scaled up to Production implementation (a field-testable solution)</a:t>
            </a:r>
          </a:p>
          <a:p>
            <a:r>
              <a:rPr lang="en-US" dirty="0"/>
              <a:t>Add some </a:t>
            </a:r>
            <a:r>
              <a:rPr lang="en-US" dirty="0" err="1"/>
              <a:t>usecase</a:t>
            </a:r>
            <a:r>
              <a:rPr lang="en-US" dirty="0"/>
              <a:t> of field deployments that exhibit the intended benefits of the solution</a:t>
            </a:r>
          </a:p>
          <a:p>
            <a:r>
              <a:rPr lang="en-US" dirty="0"/>
              <a:t>Highlight some of the challenges anticipated in scaling and productionizing the solution</a:t>
            </a:r>
          </a:p>
        </p:txBody>
      </p:sp>
    </p:spTree>
    <p:extLst>
      <p:ext uri="{BB962C8B-B14F-4D97-AF65-F5344CB8AC3E}">
        <p14:creationId xmlns:p14="http://schemas.microsoft.com/office/powerpoint/2010/main" val="33998132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620</Words>
  <Application>Microsoft Macintosh PowerPoint</Application>
  <PresentationFormat>Widescreen</PresentationFormat>
  <Paragraphs>103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Symbol</vt:lpstr>
      <vt:lpstr>Cambria</vt:lpstr>
      <vt:lpstr>Arial</vt:lpstr>
      <vt:lpstr>Calibri</vt:lpstr>
      <vt:lpstr>Cambria Math</vt:lpstr>
      <vt:lpstr>1_Office Theme</vt:lpstr>
      <vt:lpstr>PowerPoint Presentation</vt:lpstr>
      <vt:lpstr>Guidelines</vt:lpstr>
      <vt:lpstr>Proposal Overview</vt:lpstr>
      <vt:lpstr>Core Team (at most 2 slides)</vt:lpstr>
      <vt:lpstr>Consortium Composition</vt:lpstr>
      <vt:lpstr>Problem Statement</vt:lpstr>
      <vt:lpstr>PoC (Proof of Concept) &lt;Upto 2 slides&gt;</vt:lpstr>
      <vt:lpstr>Use and Justification of AI &lt;Upto 2 slides&gt;</vt:lpstr>
      <vt:lpstr>Scaling PoC to Production  &lt;upto 2 slides&gt;</vt:lpstr>
      <vt:lpstr>Production Project Plan with Timelines</vt:lpstr>
      <vt:lpstr>PoC Milestones</vt:lpstr>
      <vt:lpstr>Societal Impact</vt:lpstr>
      <vt:lpstr>Budget   &lt; Should not exceed INR 2 Crores&gt;</vt:lpstr>
      <vt:lpstr>Any other information in support of proposal</vt:lpstr>
      <vt:lpstr>Thanks.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Microsoft Office User</cp:lastModifiedBy>
  <cp:revision>22</cp:revision>
  <dcterms:created xsi:type="dcterms:W3CDTF">2018-12-13T05:11:08Z</dcterms:created>
  <dcterms:modified xsi:type="dcterms:W3CDTF">2024-02-11T05:42:48Z</dcterms:modified>
</cp:coreProperties>
</file>